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1E1CDC-11D9-4088-8D89-659319A0E653}">
  <a:tblStyle styleId="{DA1E1CDC-11D9-4088-8D89-659319A0E65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B433BCF-A9DE-4D71-827F-1EBC76094D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4f69e152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4f69e152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4f69e152_1_2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4f69e152_1_2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1c2557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1c2557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goal of the “Cloud Native Development” track is to introduce the audience to Spring Boot. 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ce65f6c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ce65f6c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ce65f6cca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ce65f6cca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d3cb68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fd3cb68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ce5f02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ce5f02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ce5f025d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ce5f025d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e5f025d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e5f025d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ce5f025d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ce5f025d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– Title">
  <p:cSld name="Divider">
    <p:bg>
      <p:bgPr>
        <a:solidFill>
          <a:schemeClr val="l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7" name="Google Shape;7;p2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Google Shape;10;p2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Google Shape;13;p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">
  <p:cSld name="CUSTOM_8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" name="Google Shape;120;p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Google Shape;121;p1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" name="Google Shape;130;p11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1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 w/ Image">
  <p:cSld name="CUSTOM_8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1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" name="Google Shape;136;p1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Google Shape;137;p1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2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12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– Columns">
  <p:cSld name="CUSTOM_8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Google Shape;149;p1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" name="Google Shape;158;p1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3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3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13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votal-midnight-theme" type="title">
  <p:cSld name="TITLE">
    <p:bg>
      <p:bgPr>
        <a:solidFill>
          <a:srgbClr val="042C45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5200"/>
              <a:buFont typeface="Proxima Nova"/>
              <a:buChar char="●"/>
              <a:defRPr sz="52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68" name="Google Shape;1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E5CF"/>
              </a:buClr>
              <a:buSzPts val="2800"/>
              <a:buFont typeface="Proxima Nova"/>
              <a:buNone/>
              <a:defRPr sz="2800">
                <a:solidFill>
                  <a:srgbClr val="35E5C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– Divider">
  <p:cSld name="Divider_1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Google Shape;25;p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" name="Google Shape;33;p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– Intro">
  <p:cSld name="Intr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38" name="Google Shape;38;p4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" name="Google Shape;39;p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Google Shape;40;p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" name="Google Shape;48;p4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– 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– Standard">
  <p:cSld name="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" name="Google Shape;54;p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Google Shape;55;p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– Diagram Box">
  <p:cSld name="Title Slide_4">
    <p:bg>
      <p:bgPr>
        <a:solidFill>
          <a:srgbClr val="F3F3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6" name="Google Shape;66;p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Google Shape;67;p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7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7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– Design Grid">
  <p:cSld name="Title Slide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3" name="Google Shape;83;p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Google Shape;84;p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– Night Mode">
  <p:cSld name="Title Slide_2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4" name="Google Shape;94;p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Google Shape;95;p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– Sidebar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0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" name="Google Shape;106;p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Google Shape;107;p1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" name="Google Shape;115;p10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0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7" name="Google Shape;117;p10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docs.spring.io/spring-boot/docs/current/reference/html/production-ready-endpoints.html#_auto_configured_healthindicators" TargetMode="Externa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hyperlink" Target="https://docs.spring.io/spring-boot/docs/current/reference/html/production-ready-metrics.html#production-ready-metrics-export-signalfx" TargetMode="External"/><Relationship Id="rId11" Type="http://schemas.openxmlformats.org/officeDocument/2006/relationships/hyperlink" Target="https://docs.spring.io/spring-boot/docs/current/reference/html/production-ready-metrics.html#production-ready-metrics-export-ganglia" TargetMode="External"/><Relationship Id="rId22" Type="http://schemas.openxmlformats.org/officeDocument/2006/relationships/hyperlink" Target="https://docs.spring.io/spring-boot/docs/current/reference/html/production-ready-metrics.html#production-ready-metrics-export-statsd" TargetMode="External"/><Relationship Id="rId10" Type="http://schemas.openxmlformats.org/officeDocument/2006/relationships/hyperlink" Target="https://docs.spring.io/spring-boot/docs/current/reference/html/production-ready-metrics.html#production-ready-metrics-export-elastic" TargetMode="External"/><Relationship Id="rId21" Type="http://schemas.openxmlformats.org/officeDocument/2006/relationships/hyperlink" Target="https://docs.spring.io/spring-boot/docs/current/reference/html/production-ready-metrics.html#production-ready-metrics-export-simple" TargetMode="External"/><Relationship Id="rId13" Type="http://schemas.openxmlformats.org/officeDocument/2006/relationships/hyperlink" Target="https://docs.spring.io/spring-boot/docs/current/reference/html/production-ready-metrics.html#production-ready-metrics-export-humio" TargetMode="External"/><Relationship Id="rId24" Type="http://schemas.openxmlformats.org/officeDocument/2006/relationships/image" Target="../media/image2.png"/><Relationship Id="rId12" Type="http://schemas.openxmlformats.org/officeDocument/2006/relationships/hyperlink" Target="https://docs.spring.io/spring-boot/docs/current/reference/html/production-ready-metrics.html#production-ready-metrics-export-graphite" TargetMode="External"/><Relationship Id="rId23" Type="http://schemas.openxmlformats.org/officeDocument/2006/relationships/hyperlink" Target="https://docs.spring.io/spring-boot/docs/current/reference/html/production-ready-metrics.html#production-ready-metrics-export-wavefront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docs.spring.io/spring-boot/docs/current/reference/html/production-ready-metrics.html#production-ready-metrics" TargetMode="External"/><Relationship Id="rId9" Type="http://schemas.openxmlformats.org/officeDocument/2006/relationships/hyperlink" Target="https://docs.spring.io/spring-boot/docs/current/reference/html/production-ready-metrics.html#production-ready-metrics-export-dynatrace" TargetMode="External"/><Relationship Id="rId15" Type="http://schemas.openxmlformats.org/officeDocument/2006/relationships/hyperlink" Target="https://docs.spring.io/spring-boot/docs/current/reference/html/production-ready-metrics.html#production-ready-metrics-export-influx" TargetMode="External"/><Relationship Id="rId14" Type="http://schemas.openxmlformats.org/officeDocument/2006/relationships/hyperlink" Target="https://docs.spring.io/spring-boot/docs/current/reference/html/production-ready-metrics.html#production-ready-metrics-export-influx" TargetMode="External"/><Relationship Id="rId17" Type="http://schemas.openxmlformats.org/officeDocument/2006/relationships/hyperlink" Target="https://docs.spring.io/spring-boot/docs/current/reference/html/production-ready-metrics.html#production-ready-metrics-export-kairos" TargetMode="External"/><Relationship Id="rId16" Type="http://schemas.openxmlformats.org/officeDocument/2006/relationships/hyperlink" Target="https://docs.spring.io/spring-boot/docs/current/reference/html/production-ready-metrics.html#production-ready-metrics-export-jmx" TargetMode="External"/><Relationship Id="rId5" Type="http://schemas.openxmlformats.org/officeDocument/2006/relationships/hyperlink" Target="https://micrometer.io/" TargetMode="External"/><Relationship Id="rId19" Type="http://schemas.openxmlformats.org/officeDocument/2006/relationships/hyperlink" Target="https://docs.spring.io/spring-boot/docs/current/reference/html/production-ready-metrics.html#production-ready-metrics-export-prometheus" TargetMode="External"/><Relationship Id="rId6" Type="http://schemas.openxmlformats.org/officeDocument/2006/relationships/hyperlink" Target="https://docs.spring.io/spring-boot/docs/current/reference/html/production-ready-metrics.html#production-ready-metrics-export-appoptics" TargetMode="External"/><Relationship Id="rId18" Type="http://schemas.openxmlformats.org/officeDocument/2006/relationships/hyperlink" Target="https://docs.spring.io/spring-boot/docs/current/reference/html/production-ready-metrics.html#production-ready-metrics-export-newrelic" TargetMode="External"/><Relationship Id="rId7" Type="http://schemas.openxmlformats.org/officeDocument/2006/relationships/hyperlink" Target="https://docs.spring.io/spring-boot/docs/current/reference/html/production-ready-metrics.html#production-ready-metrics-export-atlas" TargetMode="External"/><Relationship Id="rId8" Type="http://schemas.openxmlformats.org/officeDocument/2006/relationships/hyperlink" Target="https://docs.spring.io/spring-boot/docs/current/reference/html/production-ready-metrics.html#production-ready-metrics-export-datado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</a:t>
            </a:r>
            <a:r>
              <a:rPr lang="en"/>
              <a:t> 2019</a:t>
            </a:r>
            <a:endParaRPr/>
          </a:p>
        </p:txBody>
      </p:sp>
      <p:sp>
        <p:nvSpPr>
          <p:cNvPr id="178" name="Google Shape;178;p16"/>
          <p:cNvSpPr txBox="1"/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 Actuator, Metrics, Profiles</a:t>
            </a:r>
            <a:endParaRPr b="0"/>
          </a:p>
        </p:txBody>
      </p:sp>
      <p:sp>
        <p:nvSpPr>
          <p:cNvPr id="179" name="Google Shape;179;p16"/>
          <p:cNvSpPr/>
          <p:nvPr/>
        </p:nvSpPr>
        <p:spPr>
          <a:xfrm>
            <a:off x="7102094" y="1683819"/>
            <a:ext cx="1124700" cy="1124700"/>
          </a:xfrm>
          <a:custGeom>
            <a:rect b="b" l="l" r="r" t="t"/>
            <a:pathLst>
              <a:path extrusionOk="0" h="120000" w="12000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268" name="Google Shape;268;p25"/>
          <p:cNvPicPr preferRelativeResize="0"/>
          <p:nvPr/>
        </p:nvPicPr>
        <p:blipFill rotWithShape="1">
          <a:blip r:embed="rId3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1" name="Google Shape;271;p2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2" name="Google Shape;272;p25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73" name="Google Shape;273;p2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>
            <p:ph idx="1" type="body"/>
          </p:nvPr>
        </p:nvSpPr>
        <p:spPr>
          <a:xfrm>
            <a:off x="311700" y="937325"/>
            <a:ext cx="8544000" cy="18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Spring Boot Actuator helps you </a:t>
            </a:r>
            <a:r>
              <a:rPr i="1" lang="en" sz="1800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monitor and manage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your application by enabling </a:t>
            </a:r>
            <a:r>
              <a:rPr i="1" lang="en" sz="1800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production-ready features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without having to implement them yourself. 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It </a:t>
            </a:r>
            <a:r>
              <a:rPr i="1" lang="en" sz="1800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provides endpoints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for exposing different types of information about the running application, such as </a:t>
            </a:r>
            <a:r>
              <a:rPr i="1" lang="en" sz="1800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health, metrics, info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thread dump, http trace, etc.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 rotWithShape="1">
          <a:blip r:embed="rId3">
            <a:alphaModFix/>
          </a:blip>
          <a:srcRect b="0" l="0" r="71152" t="0"/>
          <a:stretch/>
        </p:blipFill>
        <p:spPr>
          <a:xfrm>
            <a:off x="8026848" y="151275"/>
            <a:ext cx="828722" cy="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roxima Nova"/>
                <a:ea typeface="Proxima Nova"/>
                <a:cs typeface="Proxima Nova"/>
                <a:sym typeface="Proxima Nova"/>
              </a:rPr>
              <a:t>Spring Boot Actuator</a:t>
            </a:r>
            <a:endParaRPr b="1"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8"/>
          <p:cNvGrpSpPr/>
          <p:nvPr/>
        </p:nvGrpSpPr>
        <p:grpSpPr>
          <a:xfrm>
            <a:off x="1515" y="3066450"/>
            <a:ext cx="9144135" cy="1603200"/>
            <a:chOff x="1515" y="3066450"/>
            <a:chExt cx="9144135" cy="1603200"/>
          </a:xfrm>
        </p:grpSpPr>
        <p:cxnSp>
          <p:nvCxnSpPr>
            <p:cNvPr id="192" name="Google Shape;192;p18"/>
            <p:cNvCxnSpPr/>
            <p:nvPr/>
          </p:nvCxnSpPr>
          <p:spPr>
            <a:xfrm>
              <a:off x="1515" y="4001350"/>
              <a:ext cx="4530900" cy="600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18"/>
            <p:cNvCxnSpPr/>
            <p:nvPr/>
          </p:nvCxnSpPr>
          <p:spPr>
            <a:xfrm flipH="1" rot="10800000">
              <a:off x="4521150" y="3089900"/>
              <a:ext cx="202200" cy="916800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4728025" y="3066450"/>
              <a:ext cx="272700" cy="1603200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18"/>
            <p:cNvCxnSpPr/>
            <p:nvPr/>
          </p:nvCxnSpPr>
          <p:spPr>
            <a:xfrm flipH="1" rot="10800000">
              <a:off x="4995914" y="3973700"/>
              <a:ext cx="169500" cy="681900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8"/>
            <p:cNvCxnSpPr/>
            <p:nvPr/>
          </p:nvCxnSpPr>
          <p:spPr>
            <a:xfrm>
              <a:off x="5152950" y="3997350"/>
              <a:ext cx="3992700" cy="3900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7" name="Google Shape;197;p18"/>
          <p:cNvSpPr txBox="1"/>
          <p:nvPr/>
        </p:nvSpPr>
        <p:spPr>
          <a:xfrm>
            <a:off x="311700" y="140225"/>
            <a:ext cx="775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roxima Nova"/>
                <a:ea typeface="Proxima Nova"/>
                <a:cs typeface="Proxima Nova"/>
                <a:sym typeface="Proxima Nova"/>
              </a:rPr>
              <a:t>Spring Boot Actuator</a:t>
            </a:r>
            <a:endParaRPr b="1"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311700" y="937325"/>
            <a:ext cx="57873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Built-in instrumentation for Spring Boot applications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Out-of-the-box endpoints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Customizable health checks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Cloud-friendly HTTP(S) protocol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Secure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27972" l="0" r="0" t="29164"/>
          <a:stretch/>
        </p:blipFill>
        <p:spPr>
          <a:xfrm>
            <a:off x="5379625" y="3071450"/>
            <a:ext cx="3620426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4">
            <a:alphaModFix/>
          </a:blip>
          <a:srcRect b="0" l="0" r="71152" t="0"/>
          <a:stretch/>
        </p:blipFill>
        <p:spPr>
          <a:xfrm>
            <a:off x="6570313" y="3714088"/>
            <a:ext cx="424622" cy="4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 rotWithShape="1">
          <a:blip r:embed="rId4">
            <a:alphaModFix/>
          </a:blip>
          <a:srcRect b="0" l="0" r="71152" t="0"/>
          <a:stretch/>
        </p:blipFill>
        <p:spPr>
          <a:xfrm>
            <a:off x="7208213" y="3599488"/>
            <a:ext cx="424622" cy="4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 rotWithShape="1">
          <a:blip r:embed="rId4">
            <a:alphaModFix/>
          </a:blip>
          <a:srcRect b="0" l="0" r="71152" t="0"/>
          <a:stretch/>
        </p:blipFill>
        <p:spPr>
          <a:xfrm>
            <a:off x="6247688" y="4067013"/>
            <a:ext cx="424622" cy="4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 b="0" l="0" r="71152" t="0"/>
          <a:stretch/>
        </p:blipFill>
        <p:spPr>
          <a:xfrm>
            <a:off x="7088088" y="3992488"/>
            <a:ext cx="424622" cy="4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4">
            <a:alphaModFix/>
          </a:blip>
          <a:srcRect b="0" l="0" r="71152" t="0"/>
          <a:stretch/>
        </p:blipFill>
        <p:spPr>
          <a:xfrm>
            <a:off x="7719063" y="3870513"/>
            <a:ext cx="424622" cy="42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761" y="1980175"/>
            <a:ext cx="4403275" cy="22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/>
        </p:nvSpPr>
        <p:spPr>
          <a:xfrm>
            <a:off x="311700" y="140225"/>
            <a:ext cx="775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roxima Nova"/>
                <a:ea typeface="Proxima Nova"/>
                <a:cs typeface="Proxima Nova"/>
                <a:sym typeface="Proxima Nova"/>
              </a:rPr>
              <a:t>Spring Boot Actuator</a:t>
            </a:r>
            <a:endParaRPr b="1"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97" y="904200"/>
            <a:ext cx="4145274" cy="279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2228550" y="2503650"/>
            <a:ext cx="770100" cy="2427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4863175" y="3596150"/>
            <a:ext cx="3128100" cy="8472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19"/>
          <p:cNvCxnSpPr>
            <a:stCxn id="212" idx="6"/>
            <a:endCxn id="213" idx="2"/>
          </p:cNvCxnSpPr>
          <p:nvPr/>
        </p:nvCxnSpPr>
        <p:spPr>
          <a:xfrm>
            <a:off x="2998650" y="2625000"/>
            <a:ext cx="1864500" cy="13947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15" name="Google Shape;215;p19"/>
          <p:cNvSpPr txBox="1"/>
          <p:nvPr/>
        </p:nvSpPr>
        <p:spPr>
          <a:xfrm>
            <a:off x="4750025" y="901100"/>
            <a:ext cx="40188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Enable by adding dependency to POM file.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20"/>
          <p:cNvGraphicFramePr/>
          <p:nvPr/>
        </p:nvGraphicFramePr>
        <p:xfrm>
          <a:off x="630500" y="7802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{DA1E1CDC-11D9-4088-8D89-659319A0E653}</a:tableStyleId>
              </a:tblPr>
              <a:tblGrid>
                <a:gridCol w="1137775"/>
                <a:gridCol w="6745225"/>
              </a:tblGrid>
              <a:tr h="30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Actuator Endpoints</a:t>
                      </a:r>
                      <a:endParaRPr b="1" sz="12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Description</a:t>
                      </a:r>
                      <a:endParaRPr b="1" sz="12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auditevents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Exposes audit events information for the current application.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beans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a complete list of all the Spring beans in your application.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conditions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Shows the conditions that were evaluated on auto-configuration classes and the reasons why they did/didn’t match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configprops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a collated list of all </a:t>
                      </a: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@ConfigurationProperties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env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Exposes properties from Spring’s </a:t>
                      </a: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ConfigurableEnvironment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health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Shows application health information.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httptrace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HTTP trace information (by default, the last 100 HTTP request-response exchanges).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info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arbitrary application info.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metrics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Shows ‘metrics’ information for the current application.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mappings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Displays a collated list of all </a:t>
                      </a: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@RequestMapping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paths.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6D180B"/>
                          </a:solidFill>
                          <a:highlight>
                            <a:srgbClr val="F2F2F2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threaddump</a:t>
                      </a:r>
                      <a:endParaRPr sz="1000">
                        <a:solidFill>
                          <a:srgbClr val="6D180B"/>
                        </a:solidFill>
                        <a:highlight>
                          <a:srgbClr val="F2F2F2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Performs a thread dump.</a:t>
                      </a:r>
                      <a:endParaRPr sz="1000">
                        <a:highlight>
                          <a:srgbClr val="FFFFFF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311700" y="140225"/>
            <a:ext cx="863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roxima Nova"/>
                <a:ea typeface="Proxima Nova"/>
                <a:cs typeface="Proxima Nova"/>
                <a:sym typeface="Proxima Nova"/>
              </a:rPr>
              <a:t>Health Endpoint and Auto-configured HealthIndicators </a:t>
            </a:r>
            <a:endParaRPr b="1"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0" l="0" r="71152" t="0"/>
          <a:stretch/>
        </p:blipFill>
        <p:spPr>
          <a:xfrm>
            <a:off x="8423325" y="4492475"/>
            <a:ext cx="518578" cy="5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 rotWithShape="1">
          <a:blip r:embed="rId4">
            <a:alphaModFix/>
          </a:blip>
          <a:srcRect b="65724" l="0" r="0" t="0"/>
          <a:stretch/>
        </p:blipFill>
        <p:spPr>
          <a:xfrm>
            <a:off x="437000" y="759100"/>
            <a:ext cx="5379600" cy="85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28" name="Google Shape;228;p21"/>
          <p:cNvGraphicFramePr/>
          <p:nvPr/>
        </p:nvGraphicFramePr>
        <p:xfrm>
          <a:off x="415350" y="18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{AB433BCF-A9DE-4D71-827F-1EBC76094DDA}</a:tableStyleId>
              </a:tblPr>
              <a:tblGrid>
                <a:gridCol w="4156650"/>
                <a:gridCol w="4156650"/>
              </a:tblGrid>
              <a:tr h="32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Name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Description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2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CassandraHealthIndicator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Cassandra database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2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DiskSpaceHealthIndicator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for low disk space.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2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DataSourceHealthIndicator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connection to DataSource can be obtained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2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JmsHealthIndicator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JMS broker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2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MailHealthIndicator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mail server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2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MongoHealthIndicator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Mongo database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2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RabbitHealthIndicator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Checks that a Rabbit server is up.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9" name="Google Shape;229;p21"/>
          <p:cNvSpPr txBox="1"/>
          <p:nvPr/>
        </p:nvSpPr>
        <p:spPr>
          <a:xfrm>
            <a:off x="387900" y="4646725"/>
            <a:ext cx="79221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Complete list: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https://docs.spring.io/spring-boot/docs/current/reference/html/production-ready-endpoints.html#_auto_configured_healthindicators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type="title"/>
          </p:nvPr>
        </p:nvSpPr>
        <p:spPr>
          <a:xfrm>
            <a:off x="311700" y="140225"/>
            <a:ext cx="863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roxima Nova"/>
                <a:ea typeface="Proxima Nova"/>
                <a:cs typeface="Proxima Nova"/>
                <a:sym typeface="Proxima Nova"/>
              </a:rPr>
              <a:t>Metrics</a:t>
            </a:r>
            <a:endParaRPr b="1"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 rotWithShape="1">
          <a:blip r:embed="rId3">
            <a:alphaModFix/>
          </a:blip>
          <a:srcRect b="0" l="0" r="71152" t="0"/>
          <a:stretch/>
        </p:blipFill>
        <p:spPr>
          <a:xfrm>
            <a:off x="8423325" y="4492475"/>
            <a:ext cx="518578" cy="5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/>
          <p:nvPr/>
        </p:nvSpPr>
        <p:spPr>
          <a:xfrm>
            <a:off x="387900" y="4646725"/>
            <a:ext cx="79221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Complete details: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https://docs.spring.io/spring-boot/docs/current/reference/html/production-ready-metrics.html#production-ready-metrics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22"/>
          <p:cNvSpPr txBox="1"/>
          <p:nvPr>
            <p:ph idx="1" type="body"/>
          </p:nvPr>
        </p:nvSpPr>
        <p:spPr>
          <a:xfrm>
            <a:off x="311700" y="784925"/>
            <a:ext cx="8480700" cy="9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Actuator provides dependency management and auto-configuration for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Micrometer</a:t>
            </a: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, an application metrics facade that supports numerous monitoring systems, including: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AppOptics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Atlas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Datadog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Dynatrace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Elastic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Ganglia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Graphite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Humio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Influ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JMX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KairosDB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 Relic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Prometheus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SignalFx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Simple (in-memory)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StatsD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u="sng">
                <a:solidFill>
                  <a:srgbClr val="4183C4"/>
                </a:solidFill>
                <a:latin typeface="Proxima Nova"/>
                <a:ea typeface="Proxima Nova"/>
                <a:cs typeface="Proxima Nova"/>
                <a:sym typeface="Proxima Nova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Wavefront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22"/>
          <p:cNvSpPr txBox="1"/>
          <p:nvPr>
            <p:ph idx="1" type="body"/>
          </p:nvPr>
        </p:nvSpPr>
        <p:spPr>
          <a:xfrm>
            <a:off x="386400" y="1859400"/>
            <a:ext cx="5802900" cy="251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Spring Boot registers the following core metrics (in addition to others) when applicable: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JVM metrics, report utilization of: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Various memory and buffer pools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Statistics related to garbage collection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Threads utilization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classes loaded/unloaded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CPU metrics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File descriptor metrics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Uptime metrics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Tomcat metrics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24">
            <a:alphaModFix/>
          </a:blip>
          <a:srcRect b="0" l="16677" r="12445" t="0"/>
          <a:stretch/>
        </p:blipFill>
        <p:spPr>
          <a:xfrm>
            <a:off x="6515950" y="1639525"/>
            <a:ext cx="1562774" cy="30072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type="title"/>
          </p:nvPr>
        </p:nvSpPr>
        <p:spPr>
          <a:xfrm>
            <a:off x="311700" y="140225"/>
            <a:ext cx="54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roxima Nova"/>
                <a:ea typeface="Proxima Nova"/>
                <a:cs typeface="Proxima Nova"/>
                <a:sym typeface="Proxima Nova"/>
              </a:rPr>
              <a:t>Profiles</a:t>
            </a:r>
            <a:endParaRPr b="1"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23"/>
          <p:cNvSpPr txBox="1"/>
          <p:nvPr>
            <p:ph idx="1" type="body"/>
          </p:nvPr>
        </p:nvSpPr>
        <p:spPr>
          <a:xfrm>
            <a:off x="311700" y="777725"/>
            <a:ext cx="49287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YAML file can contain for several documents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Convenient to specify alternate configurations in the same file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Set the active profile: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SPRING_PROFILES_ACTIVE=production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spring.profiles.active=production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b="0" l="0" r="71152" t="0"/>
          <a:stretch/>
        </p:blipFill>
        <p:spPr>
          <a:xfrm>
            <a:off x="8423325" y="4492475"/>
            <a:ext cx="518578" cy="5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225" y="462550"/>
            <a:ext cx="28479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75" y="3159900"/>
            <a:ext cx="8686850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625" y="3558162"/>
            <a:ext cx="3463239" cy="16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/>
          <p:nvPr/>
        </p:nvSpPr>
        <p:spPr>
          <a:xfrm>
            <a:off x="5346600" y="1208825"/>
            <a:ext cx="3217200" cy="7290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3"/>
          <p:cNvCxnSpPr>
            <a:stCxn id="252" idx="4"/>
            <a:endCxn id="253" idx="6"/>
          </p:cNvCxnSpPr>
          <p:nvPr/>
        </p:nvCxnSpPr>
        <p:spPr>
          <a:xfrm rot="5400000">
            <a:off x="6620100" y="3566350"/>
            <a:ext cx="675600" cy="750600"/>
          </a:xfrm>
          <a:prstGeom prst="curvedConnector2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52" name="Google Shape;252;p23"/>
          <p:cNvSpPr/>
          <p:nvPr/>
        </p:nvSpPr>
        <p:spPr>
          <a:xfrm>
            <a:off x="5724600" y="3031150"/>
            <a:ext cx="3217200" cy="5727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3522900" y="3993025"/>
            <a:ext cx="3059700" cy="5727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23"/>
          <p:cNvCxnSpPr>
            <a:stCxn id="250" idx="6"/>
            <a:endCxn id="252" idx="7"/>
          </p:cNvCxnSpPr>
          <p:nvPr/>
        </p:nvCxnSpPr>
        <p:spPr>
          <a:xfrm flipH="1">
            <a:off x="8470800" y="1573325"/>
            <a:ext cx="93000" cy="1541700"/>
          </a:xfrm>
          <a:prstGeom prst="curvedConnector4">
            <a:avLst>
              <a:gd fmla="val -256048" name="adj1"/>
              <a:gd fmla="val 62938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311700" y="140225"/>
            <a:ext cx="541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roxima Nova"/>
                <a:ea typeface="Proxima Nova"/>
                <a:cs typeface="Proxima Nova"/>
                <a:sym typeface="Proxima Nova"/>
              </a:rPr>
              <a:t>Externalized Configuration</a:t>
            </a:r>
            <a:endParaRPr b="1"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24"/>
          <p:cNvSpPr txBox="1"/>
          <p:nvPr>
            <p:ph idx="1" type="body"/>
          </p:nvPr>
        </p:nvSpPr>
        <p:spPr>
          <a:xfrm>
            <a:off x="311700" y="784925"/>
            <a:ext cx="84807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Automatically extract application properties from different sources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1" name="Google Shape;261;p24"/>
          <p:cNvPicPr preferRelativeResize="0"/>
          <p:nvPr/>
        </p:nvPicPr>
        <p:blipFill rotWithShape="1">
          <a:blip r:embed="rId3">
            <a:alphaModFix/>
          </a:blip>
          <a:srcRect b="0" l="0" r="71152" t="0"/>
          <a:stretch/>
        </p:blipFill>
        <p:spPr>
          <a:xfrm>
            <a:off x="8423325" y="4492475"/>
            <a:ext cx="518578" cy="5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900" y="1451425"/>
            <a:ext cx="4032500" cy="3002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24"/>
          <p:cNvSpPr txBox="1"/>
          <p:nvPr>
            <p:ph idx="1" type="body"/>
          </p:nvPr>
        </p:nvSpPr>
        <p:spPr>
          <a:xfrm>
            <a:off x="311700" y="1261200"/>
            <a:ext cx="4119300" cy="32565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Well-defined hierarchy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https://docs.spring.io/spring-boot/docs/current/reference/html/boot-features-external-config.html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Facilitates multiple testing environments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eg. promoting code from local → dev → test → prod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Spring Cloud Config Server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